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58" r:id="rId5"/>
    <p:sldId id="259" r:id="rId6"/>
    <p:sldId id="260" r:id="rId7"/>
    <p:sldId id="266" r:id="rId8"/>
    <p:sldId id="257" r:id="rId9"/>
    <p:sldId id="278" r:id="rId10"/>
    <p:sldId id="256" r:id="rId11"/>
    <p:sldId id="291" r:id="rId12"/>
    <p:sldId id="293" r:id="rId13"/>
    <p:sldId id="297" r:id="rId14"/>
    <p:sldId id="292" r:id="rId15"/>
    <p:sldId id="294" r:id="rId16"/>
    <p:sldId id="295" r:id="rId17"/>
    <p:sldId id="296" r:id="rId18"/>
    <p:sldId id="285" r:id="rId19"/>
    <p:sldId id="286" r:id="rId20"/>
    <p:sldId id="287" r:id="rId21"/>
    <p:sldId id="290" r:id="rId22"/>
    <p:sldId id="268" r:id="rId23"/>
    <p:sldId id="269" r:id="rId24"/>
    <p:sldId id="270" r:id="rId25"/>
    <p:sldId id="271" r:id="rId26"/>
    <p:sldId id="273" r:id="rId27"/>
    <p:sldId id="272" r:id="rId28"/>
    <p:sldId id="275" r:id="rId29"/>
    <p:sldId id="299" r:id="rId30"/>
    <p:sldId id="298" r:id="rId31"/>
    <p:sldId id="300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B868-028B-4EC1-BA1B-D1292DD12772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AB70-6DAD-4E22-A1EC-37806E65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iccbooks.ru.images.1c-bitrix-cdn.ru/upload/resize_cache/iblock/43e/450_450_16a9cdfeb475445909b854c588a1af844/43eefff3e0118e9e4c100d6cc30ef8e5.jpg?137968595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ccbooks.ru.images.1c-bitrix-cdn.ru/upload/iblock/3f1/3f19e5f99c771594446e4f0202f418a8.jpg?137968593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0%D0%B0%D0%BD%D1%81%D0%BF%D0%BE%D1%80%D1%82%D0%BD%D0%BE%D0%B5_%D0%BF%D1%80%D0%B5%D0%B4%D0%BF%D1%80%D0%B8%D1%8F%D1%82%D0%B8%D0%B5" TargetMode="External"/><Relationship Id="rId2" Type="http://schemas.openxmlformats.org/officeDocument/2006/relationships/hyperlink" Target="http://ru.wikipedia.org/wiki/%D0%A2%D1%80%D0%B0%D0%BD%D1%81%D0%BF%D0%BE%D1%80%D1%82%D0%BD%D0%B0%D1%8F_%D0%B8%D0%BD%D1%84%D1%80%D0%B0%D1%81%D1%82%D1%80%D1%83%D0%BA%D1%82%D1%83%D1%80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3%D0%BF%D1%80%D0%B0%D0%B2%D0%BB%D0%B5%D0%BD%D0%B8%D0%B5" TargetMode="External"/><Relationship Id="rId4" Type="http://schemas.openxmlformats.org/officeDocument/2006/relationships/hyperlink" Target="http://ru.wikipedia.org/wiki/%D0%A2%D1%80%D0%B0%D0%BD%D1%81%D0%BF%D0%BE%D1%80%D1%82%D0%BD%D0%BE%D0%B5_%D1%81%D1%80%D0%B5%D0%B4%D1%81%D1%82%D0%B2%D0%B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E%D0%BD%D0%BD%D0%B5%D0%BB%D1%8C" TargetMode="External"/><Relationship Id="rId13" Type="http://schemas.openxmlformats.org/officeDocument/2006/relationships/hyperlink" Target="http://ru.wikipedia.org/wiki/%D0%96%D0%B5%D0%BB%D0%B5%D0%B7%D0%BD%D0%BE%D0%B4%D0%BE%D1%80%D0%BE%D0%B6%D0%BD%D0%B0%D1%8F_%D1%81%D1%82%D0%B0%D0%BD%D1%86%D0%B8%D1%8F" TargetMode="External"/><Relationship Id="rId3" Type="http://schemas.openxmlformats.org/officeDocument/2006/relationships/hyperlink" Target="http://ru.wikipedia.org/wiki/%D0%96%D0%B5%D0%BB%D0%B5%D0%B7%D0%BD%D0%BE%D0%B4%D0%BE%D1%80%D0%BE%D0%B6%D0%BD%D1%8B%D0%B9_%D1%82%D1%80%D0%B0%D0%BD%D1%81%D0%BF%D0%BE%D1%80%D1%82" TargetMode="External"/><Relationship Id="rId7" Type="http://schemas.openxmlformats.org/officeDocument/2006/relationships/hyperlink" Target="http://ru.wikipedia.org/wiki/%D0%9C%D0%BE%D1%81%D1%82" TargetMode="External"/><Relationship Id="rId12" Type="http://schemas.openxmlformats.org/officeDocument/2006/relationships/hyperlink" Target="http://ru.wikipedia.org/wiki/%D0%90%D1%8D%D1%80%D0%BE%D0%BF%D0%BE%D1%80%D1%82" TargetMode="External"/><Relationship Id="rId2" Type="http://schemas.openxmlformats.org/officeDocument/2006/relationships/hyperlink" Target="http://ru.wikipedia.org/wiki/%D0%94%D0%BE%D1%80%D0%BE%D0%B3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1%80%D1%83%D0%B1%D0%BE%D0%BF%D1%80%D0%BE%D0%B2%D0%BE%D0%B4" TargetMode="External"/><Relationship Id="rId11" Type="http://schemas.openxmlformats.org/officeDocument/2006/relationships/hyperlink" Target="http://ru.wikipedia.org/w/index.php?title=%D0%A2%D0%B5%D1%80%D0%BC%D0%B8%D0%BD%D0%B0%D0%BB_(%D1%82%D1%80%D0%B0%D0%BD%D1%81%D0%BF%D0%BE%D1%80%D1%82)&amp;action=edit&amp;redlink=1" TargetMode="External"/><Relationship Id="rId5" Type="http://schemas.openxmlformats.org/officeDocument/2006/relationships/hyperlink" Target="http://ru.wikipedia.org/wiki/%D0%9A%D0%B0%D0%BD%D0%B0%D0%BB_(%D0%B3%D0%B8%D0%B4%D1%80%D0%BE%D0%B3%D1%80%D0%B0%D1%84%D0%B8%D1%8F)" TargetMode="External"/><Relationship Id="rId15" Type="http://schemas.openxmlformats.org/officeDocument/2006/relationships/hyperlink" Target="http://ru.wikipedia.org/wiki/%D0%9F%D0%BE%D1%80%D1%82" TargetMode="External"/><Relationship Id="rId10" Type="http://schemas.openxmlformats.org/officeDocument/2006/relationships/hyperlink" Target="http://ru.wikipedia.org/wiki/%D0%A2%D1%80%D0%B0%D0%BD%D1%81%D0%BF%D0%BE%D1%80%D1%82%D0%BD%D1%8B%D0%B9_%D1%83%D0%B7%D0%B5%D0%BB" TargetMode="External"/><Relationship Id="rId4" Type="http://schemas.openxmlformats.org/officeDocument/2006/relationships/hyperlink" Target="http://ru.wikipedia.org/wiki/%D0%92%D0%BE%D0%B7%D0%B4%D1%83%D1%88%D0%BD%D1%8B%D0%B9_%D0%BA%D0%BE%D1%80%D0%B8%D0%B4%D0%BE%D1%80" TargetMode="External"/><Relationship Id="rId9" Type="http://schemas.openxmlformats.org/officeDocument/2006/relationships/hyperlink" Target="http://ru.wikipedia.org/wiki/%D0%92%D0%BE%D0%B4%D0%BD%D1%8B%D0%B9_%D0%BF%D1%83%D1%82%D1%8C" TargetMode="External"/><Relationship Id="rId14" Type="http://schemas.openxmlformats.org/officeDocument/2006/relationships/hyperlink" Target="http://ru.wikipedia.org/wiki/%D0%90%D0%B2%D1%82%D0%BE%D0%B1%D1%83%D1%81%D0%BD%D0%B0%D1%8F_%D0%BE%D1%81%D1%82%D0%B0%D0%BD%D0%BE%D0%B2%D0%BA%D0%B0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6596"/>
            <a:ext cx="5323447" cy="2551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81636"/>
            <a:ext cx="3851920" cy="3276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5292080" cy="32403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«Технология транспортных процессов» </a:t>
            </a:r>
            <a:endParaRPr lang="en-US" sz="3600" b="1" dirty="0" smtClean="0"/>
          </a:p>
          <a:p>
            <a:pPr algn="ctr"/>
            <a:r>
              <a:rPr lang="ru-RU" sz="2800" b="1" dirty="0" smtClean="0"/>
              <a:t>бакалавр 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3"/>
            <a:ext cx="3851920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0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Evgeniy\Desktop\Фото для МКП\ved-sh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 </a:t>
            </a:r>
            <a:endParaRPr lang="en-US" b="1" dirty="0" smtClean="0"/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Организация </a:t>
            </a: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перевозок и управление на водном </a:t>
            </a:r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транспорте</a:t>
            </a:r>
            <a:endParaRPr lang="en-US" sz="2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000" b="1" i="1" u="sng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ea typeface="+mj-ea"/>
                <a:cs typeface="+mj-cs"/>
              </a:rPr>
              <a:t>ЕГЭ: Русский язык, математика, физика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Руководство ICC к экспортно-импортным операци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88843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4139952" y="1624441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Book Antiqua" pitchFamily="18" charset="0"/>
              </a:rPr>
              <a:t>«Руководство ICC к экспортно-импортным операциям» предназначено как для профессионалов в области внешней торговли, так и для студентов по различным внешнеэкономическим специальностям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43011" name="Picture 3" descr="ICC Russia Boo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5365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394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Типовой контракт ICC международной купли – продажи товаров. Редакция 2013 год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563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148064" y="260648"/>
            <a:ext cx="37444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</a:rPr>
              <a:t>Типовой контракт ICC международной купли – продажи товаров.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</a:rPr>
              <a:t>Редакция 2013 года.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</a:rPr>
              <a:t>Публикация ICC № 738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204864"/>
            <a:ext cx="55081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u="sng" dirty="0" smtClean="0">
                <a:solidFill>
                  <a:srgbClr val="7030A0"/>
                </a:solidFill>
                <a:latin typeface="Book Antiqua" pitchFamily="18" charset="0"/>
              </a:rPr>
              <a:t>(ICC Model International Sale Contract. </a:t>
            </a:r>
            <a:r>
              <a:rPr lang="ru-RU" u="sng" dirty="0" smtClean="0">
                <a:solidFill>
                  <a:srgbClr val="7030A0"/>
                </a:solidFill>
                <a:latin typeface="Book Antiqua" pitchFamily="18" charset="0"/>
              </a:rPr>
              <a:t>2013 </a:t>
            </a:r>
            <a:r>
              <a:rPr lang="ru-RU" u="sng" dirty="0" err="1" smtClean="0">
                <a:solidFill>
                  <a:srgbClr val="7030A0"/>
                </a:solidFill>
                <a:latin typeface="Book Antiqua" pitchFamily="18" charset="0"/>
              </a:rPr>
              <a:t>Revision</a:t>
            </a:r>
            <a:r>
              <a:rPr lang="ru-RU" u="sng" dirty="0" smtClean="0">
                <a:solidFill>
                  <a:srgbClr val="7030A0"/>
                </a:solidFill>
                <a:latin typeface="Book Antiqua" pitchFamily="18" charset="0"/>
              </a:rPr>
              <a:t>)</a:t>
            </a: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 –Вступительная часть публикации шаг за шагом проводит по всему процессу работы над контрактом – от основных характеристик контракта, через все аспекты исполнения, до его завершения и разрешения споров. Обновлённая версия этой очень востребованной публикации составлена с учётом последних тенденций в сфере международного бизнеса и торгового финансирования, и включает применение актуальных торговых терминов по правилам </a:t>
            </a:r>
            <a:r>
              <a:rPr lang="ru-RU" dirty="0" err="1" smtClean="0">
                <a:solidFill>
                  <a:srgbClr val="7030A0"/>
                </a:solidFill>
                <a:latin typeface="Book Antiqua" pitchFamily="18" charset="0"/>
              </a:rPr>
              <a:t>Incoterms</a:t>
            </a: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 2010, а также использование нового инструмента </a:t>
            </a:r>
            <a:r>
              <a:rPr lang="ru-RU" dirty="0" err="1" smtClean="0">
                <a:solidFill>
                  <a:srgbClr val="7030A0"/>
                </a:solidFill>
                <a:latin typeface="Book Antiqua" pitchFamily="18" charset="0"/>
              </a:rPr>
              <a:t>Bank</a:t>
            </a: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Book Antiqua" pitchFamily="18" charset="0"/>
              </a:rPr>
              <a:t>Payment</a:t>
            </a: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Book Antiqua" pitchFamily="18" charset="0"/>
              </a:rPr>
              <a:t>Obligation</a:t>
            </a: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 (BPO), правила по которому разработаны совместно Банковской комиссией ICC и SWIFT. </a:t>
            </a:r>
            <a:endParaRPr lang="ru-RU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5" name="Picture 3" descr="ICC Russia Boo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5365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003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-main-pic" descr="Картинка 33 из 5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525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Book Antiqua" pitchFamily="18" charset="0"/>
                <a:cs typeface="Arial" charset="0"/>
              </a:rPr>
              <a:t>Важнейшим элементом международной торговли является процесс передачи товара продавцом покупателю, называемый поставкой</a:t>
            </a:r>
          </a:p>
        </p:txBody>
      </p:sp>
    </p:spTree>
    <p:extLst>
      <p:ext uri="{BB962C8B-B14F-4D97-AF65-F5344CB8AC3E}">
        <p14:creationId xmlns:p14="http://schemas.microsoft.com/office/powerpoint/2010/main" val="35727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Incoterms® 2010 - Questions &amp; Ans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0694"/>
            <a:ext cx="3456384" cy="44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Picture 3" descr="ICC Russia Boo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5365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7864" y="1484784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Book Antiqua" pitchFamily="18" charset="0"/>
              </a:rPr>
              <a:t>Международная торговая палата (ICC) выпустила новый сборник ответов на часто задаваемые вопросы по применению правил </a:t>
            </a:r>
            <a:r>
              <a:rPr lang="ru-RU" sz="2400" dirty="0" err="1" smtClean="0">
                <a:latin typeface="Book Antiqua" pitchFamily="18" charset="0"/>
              </a:rPr>
              <a:t>Инкотермс</a:t>
            </a:r>
            <a:r>
              <a:rPr lang="ru-RU" sz="2400" dirty="0" smtClean="0">
                <a:latin typeface="Book Antiqua" pitchFamily="18" charset="0"/>
              </a:rPr>
              <a:t>® 2010 - </a:t>
            </a:r>
            <a:r>
              <a:rPr lang="ru-RU" sz="2400" dirty="0" err="1" smtClean="0">
                <a:latin typeface="Book Antiqua" pitchFamily="18" charset="0"/>
              </a:rPr>
              <a:t>Incoterms</a:t>
            </a:r>
            <a:r>
              <a:rPr lang="ru-RU" sz="2400" dirty="0" smtClean="0">
                <a:latin typeface="Book Antiqua" pitchFamily="18" charset="0"/>
              </a:rPr>
              <a:t>® 2010 Q&amp;A, Публикация ICC № 744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24" y="429810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Книга 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включает следующие полезные материалы: 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• Часто задаваемые общие вопросы по </a:t>
            </a:r>
            <a:r>
              <a:rPr lang="ru-RU" sz="2000" dirty="0" err="1" smtClean="0">
                <a:solidFill>
                  <a:srgbClr val="7030A0"/>
                </a:solidFill>
                <a:latin typeface="Book Antiqua" pitchFamily="18" charset="0"/>
              </a:rPr>
              <a:t>Инкотермс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® 2010 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• Пояснения к применению каждого из правил </a:t>
            </a:r>
            <a:r>
              <a:rPr lang="ru-RU" sz="2000" dirty="0" err="1" smtClean="0">
                <a:solidFill>
                  <a:srgbClr val="7030A0"/>
                </a:solidFill>
                <a:latin typeface="Book Antiqua" pitchFamily="18" charset="0"/>
              </a:rPr>
              <a:t>Инкотермс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® 2010 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• 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Блок-схемы и контрольные списки для помощи читателям в работе с соответствующими документами, связанными со сделками международной купли-продажи товаров. 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endParaRPr lang="ru-RU" sz="2000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1" name="Picture 1" descr="Uniform Rules for Bank Payment Obligations 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580112" y="1700808"/>
            <a:ext cx="3384376" cy="42862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7557" y="131147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URBPO ICC - первые унифицированные правила </a:t>
            </a:r>
          </a:p>
          <a:p>
            <a:r>
              <a:rPr lang="ru-RU" sz="2200" dirty="0" smtClean="0">
                <a:latin typeface="Book Antiqua" pitchFamily="18" charset="0"/>
              </a:rPr>
              <a:t>для банковских платежных обязательств (BPO), стандарт XXI века для операций финансирования цепочек поставок, которые управляют Платежными сделками Обязательств Банка во всем мире. 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093" y="3270716"/>
            <a:ext cx="5616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7030A0"/>
                </a:solidFill>
              </a:rPr>
              <a:t>Эти правила были разработаны Банковской комиссией Международной торговой палаты (ICC) в партнёрстве с международной межбанковской системой передачи финансовой информации SWIFT, что позволило принять во внимание справедливые ожидания всех участников этого сектора рынка. Банкиры, торговцы, юристы и все торговые практики, которые имеют дело с BPO, могут ссылаться на эти правила.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Picture 3" descr="ICC Russia Boo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092" y="188640"/>
            <a:ext cx="413239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77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C Russia 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365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47106" name="Picture 2" descr="Uniform Rules for Forfaiting">
            <a:hlinkClick r:id="rId3" tooltip="&quot;Uniform Rules for Forfaiting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30963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3456384" y="1128959"/>
            <a:ext cx="5508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Book Antiqua" pitchFamily="18" charset="0"/>
              </a:rPr>
              <a:t>Форфейтинг облегчает процесс предоставления финансов сообществу международной торговли. Это устраняет определенные риски, улучшает движение денежных средств и может значительно ускорить и упростить операции. Международная Торговая палата (ICC) и Международной ассоциацией форфейтинга (IFA) объединили усилия, чтобы обеспечить бизнес-сообщество первыми унифицированными правилами по форфейтингу (URF 800).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86916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0" dirty="0" smtClean="0">
                <a:solidFill>
                  <a:srgbClr val="7030A0"/>
                </a:solidFill>
                <a:latin typeface="Book Antiqua" pitchFamily="18" charset="0"/>
              </a:rPr>
              <a:t>Унифицированные правила для форфейтинга ICC (URF 800) касаются спорных вопросов и разъясняют сложные вопросы, такие как: соглашения форфейтинга и условия на первичном рынке ,  подтверждения форфейтинга и условия на вторичном рынке , платежи и платежи под запасом ,  обязательства  и многое другое </a:t>
            </a:r>
            <a:br>
              <a:rPr lang="ru-RU" b="1" spc="-1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spc="-100" dirty="0" smtClean="0">
                <a:solidFill>
                  <a:srgbClr val="7030A0"/>
                </a:solidFill>
                <a:latin typeface="Book Antiqua" pitchFamily="18" charset="0"/>
              </a:rPr>
              <a:t>Созданный специалистами для специалистов, ICC URF является обязательным для всех, кто участвует в международных операциях торгового финансирования</a:t>
            </a:r>
            <a:endParaRPr lang="ru-RU" b="1" spc="-100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C Russia 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38164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48130" name="Picture 2" descr="ISBP_cov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760" y="1628800"/>
            <a:ext cx="30963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14806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>
                <a:latin typeface="Book Antiqua" pitchFamily="18" charset="0"/>
              </a:rPr>
              <a:t>Новая </a:t>
            </a:r>
            <a:r>
              <a:rPr lang="ru-RU" sz="2400" b="1" dirty="0" smtClean="0">
                <a:latin typeface="Book Antiqua" pitchFamily="18" charset="0"/>
              </a:rPr>
              <a:t>двуязычная редакция 2013 года руководства ICC по проверке документов по аккредитивам «Международные стандарты банковской практики, ISBP 745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875" y="2055896"/>
            <a:ext cx="60841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ISBP 745 поясняет порядок применения UCP 600* при оценке соответствия различных документов, предусмотренных аккредитивом (счетов, транспортных документов, накладных, сертификатов происхождения и т.д.). Новая редакция ISBP включает также общепринятые подходы к проверке документов, не описанных в предыдущих выпусках ISBP: упаковочный лист, весовой лист, сертификат бенефициара, необоротные морские накладные, сертификаты анализа, акты осмотра, свидетельства о безопасности товара для здоровья фитосанитарные сертификаты, а также сертификатами качества и количества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*</a:t>
            </a:r>
            <a:r>
              <a:rPr lang="en-US" sz="2000" dirty="0" smtClean="0">
                <a:solidFill>
                  <a:srgbClr val="7030A0"/>
                </a:solidFill>
              </a:rPr>
              <a:t>Uniform Customs and Practice for Documentary Credits</a:t>
            </a:r>
            <a:endParaRPr lang="ru-RU" sz="2000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«Управление водным транспортом и гидрографическое обеспечение судоходства»</a:t>
            </a:r>
          </a:p>
          <a:p>
            <a:pPr algn="ctr"/>
            <a:r>
              <a:rPr lang="ru-RU" sz="2400" b="1" dirty="0" smtClean="0"/>
              <a:t>бакалавр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  <p:pic>
        <p:nvPicPr>
          <p:cNvPr id="3" name="Picture 2" descr="D:\Users\Evgeniy\Desktop\Фото для МКП\seawise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614463" cy="24091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sers\Evgeniy\Desktop\Фото для МКП\Miz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66" y="1772816"/>
            <a:ext cx="3690134" cy="2736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6118"/>
            <a:ext cx="2520280" cy="3431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 Управление портами и терминальными комплексами</a:t>
            </a:r>
            <a:endParaRPr lang="en-US" b="1" dirty="0" smtClean="0"/>
          </a:p>
          <a:p>
            <a:pPr algn="ctr"/>
            <a:r>
              <a:rPr lang="ru-RU" b="1" i="1" u="sng" dirty="0" smtClean="0"/>
              <a:t> ЕГЭ: Русский язык, математика, информатика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392488" cy="2636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5148064" cy="2808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1124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Выпускники овладевают методами измерения и расчета количества грузов на водном транспорте, методами оценки вида и степени опасности груза, определения совместимости перевозки грузов и загрузки транспортных средств, а также методами и способами обеспечения сохранности грузов и транспортных средств.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81128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Эти знания дают нашим выпускникам найти высокооплачиваемую работу на предприятиях любой формы собственности.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Информационная безопасность единой транспортной системы</a:t>
            </a:r>
            <a:endParaRPr lang="en-US" b="1" dirty="0" smtClean="0"/>
          </a:p>
          <a:p>
            <a:pPr algn="ctr"/>
            <a:r>
              <a:rPr lang="ru-RU" b="1" i="1" u="sng" dirty="0" smtClean="0"/>
              <a:t> ЕГЭ: Русский язык, математика, информатика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97839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Транспортная система</a:t>
            </a:r>
            <a:r>
              <a:rPr lang="ru-RU" sz="2800" dirty="0" smtClean="0"/>
              <a:t> — </a:t>
            </a:r>
            <a:r>
              <a:rPr lang="ru-RU" sz="2800" u="sng" dirty="0" smtClean="0">
                <a:hlinkClick r:id="rId2" tooltip="Транспортная инфраструктура"/>
              </a:rPr>
              <a:t>транспортная инфраструктура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3" tooltip="Транспортное предприятие"/>
              </a:rPr>
              <a:t>транспортные предприятия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4" tooltip="Транспортное средство"/>
              </a:rPr>
              <a:t>транспортные средства</a:t>
            </a:r>
            <a:r>
              <a:rPr lang="ru-RU" sz="2800" dirty="0" smtClean="0"/>
              <a:t> и </a:t>
            </a:r>
            <a:r>
              <a:rPr lang="ru-RU" sz="2800" u="sng" dirty="0" smtClean="0">
                <a:hlinkClick r:id="rId5" tooltip="Управление"/>
              </a:rPr>
              <a:t>управление</a:t>
            </a:r>
            <a:r>
              <a:rPr lang="ru-RU" sz="2800" dirty="0" smtClean="0"/>
              <a:t> в совокупности. </a:t>
            </a:r>
            <a:endParaRPr lang="en-US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Единая транспортная система</a:t>
            </a:r>
            <a:r>
              <a:rPr lang="ru-RU" sz="2800" dirty="0" smtClean="0"/>
              <a:t> обеспечивает согласованное развитие и функционирование всех видов транспорта с целью максимального удовлетворения транспортных потребностей при минимальных затратах.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 </a:t>
            </a:r>
            <a:r>
              <a:rPr lang="ru-RU" sz="2800" b="1" dirty="0" err="1" smtClean="0"/>
              <a:t>Инфокоммуникационные</a:t>
            </a:r>
            <a:r>
              <a:rPr lang="ru-RU" sz="2800" b="1" dirty="0" smtClean="0"/>
              <a:t> технологии на водном транспорте</a:t>
            </a:r>
            <a:endParaRPr lang="en-US" b="1" dirty="0" smtClean="0"/>
          </a:p>
          <a:p>
            <a:pPr algn="ctr"/>
            <a:r>
              <a:rPr lang="ru-RU" b="1" i="1" u="sng" dirty="0" smtClean="0"/>
              <a:t> ЕГЭ: Русский язык, математика, информатика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556792"/>
            <a:ext cx="2646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Выпускники данного направления находят своё место на предприятиях специализирующихся в управлении процессами перемещения материально-вещественными потоками на всех видах транспорта, овладевают навыками планирования и управления </a:t>
            </a:r>
            <a:r>
              <a:rPr lang="ru-RU" sz="1600" dirty="0" err="1" smtClean="0"/>
              <a:t>транспортно-логистическими</a:t>
            </a:r>
            <a:r>
              <a:rPr lang="ru-RU" sz="1600" dirty="0" smtClean="0"/>
              <a:t> проектами доставки грузов, методами оптимизации загрузки транспортных средств и портовых складов и терминальных комплексов.</a:t>
            </a:r>
            <a:endParaRPr lang="ru-RU" sz="1600" dirty="0"/>
          </a:p>
        </p:txBody>
      </p:sp>
      <p:pic>
        <p:nvPicPr>
          <p:cNvPr id="5" name="Picture 3" descr="D:\Users\Evgeniy\Desktop\Фото для МКП\26_maxiba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888432" cy="29523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0" y="4509120"/>
            <a:ext cx="6300192" cy="119718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</a:rPr>
              <a:t>Операции трансграничной торговли, в отличие от сделок внутри страны, сопряжены с дополнительными сложностями и рисками. </a:t>
            </a:r>
          </a:p>
          <a:p>
            <a:pPr lvl="0" algn="ctr">
              <a:buClr>
                <a:schemeClr val="tx1">
                  <a:lumMod val="50000"/>
                  <a:lumOff val="50000"/>
                </a:schemeClr>
              </a:buClr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</a:rPr>
              <a:t>Очень важным для коммерсантов из разных стран является наличие механизмов, которые должны помочь им действовать наиболее эффективно. Национальные комитеты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</a:rPr>
              <a:t>ICC 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формируют правила и принципы международного бизнеса.</a:t>
            </a:r>
            <a:endParaRPr kumimoji="0" lang="ru-RU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2728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Особенности ICC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ICC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- Всемирная организация бизнеса работает в тесном контакте и во взаимодействии с такими международными организациями как ООН, ВТО, Всемирный банк, ЕБРР, Большая Восьмерка и другие, являясь для этих организаций коллективным консультативным органом, выражающим интересы бизнеса.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 Antiqua" pitchFamily="18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Documents\Симон\Презентации  специальности\Собсно материалы\Wireframe-car_2010_HQ1 (1)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flipH="1">
            <a:off x="4067944" y="65065"/>
            <a:ext cx="4968552" cy="3513730"/>
          </a:xfrm>
          <a:prstGeom prst="rect">
            <a:avLst/>
          </a:prstGeom>
          <a:noFill/>
          <a:effectLst>
            <a:softEdge rad="317500"/>
          </a:effectLst>
          <a:scene3d>
            <a:camera prst="perspectiveRight"/>
            <a:lightRig rig="threePt" dir="t"/>
          </a:scene3d>
          <a:extLst/>
        </p:spPr>
      </p:pic>
      <p:pic>
        <p:nvPicPr>
          <p:cNvPr id="1026" name="Picture 2" descr="C:\Users\123\Documents\Симон\Презентации  специальности\Собсно материалы\Дальрыбвтуз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3573016"/>
            <a:ext cx="4750160" cy="3164130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4" name="Прямоугольник 3"/>
          <p:cNvSpPr/>
          <p:nvPr/>
        </p:nvSpPr>
        <p:spPr>
          <a:xfrm rot="2214976">
            <a:off x="-396225" y="2051608"/>
            <a:ext cx="989726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Эксплуатация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транспортно-технологических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машин и комплексов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23\Documents\Симон\Презентации  специальности\Собсно материалы\big733188bur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65401" y="404664"/>
            <a:ext cx="4178599" cy="2012161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3075" name="Picture 3" descr="C:\Users\123\Documents\Симон\Презентации  специальности\Собсно материалы\nakhodka_service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4435469"/>
            <a:ext cx="9144001" cy="2422531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3074" name="Picture 2" descr="C:\Users\123\Documents\Симон\Презентации  специальности\Собсно материалы\0_7292e_47df3932_orig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427985" y="2348880"/>
            <a:ext cx="4716016" cy="2197024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16" name="Прямоугольник 15"/>
          <p:cNvSpPr/>
          <p:nvPr/>
        </p:nvSpPr>
        <p:spPr>
          <a:xfrm>
            <a:off x="24325" y="814595"/>
            <a:ext cx="555578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  <a:cs typeface="+mn-cs"/>
              </a:rPr>
              <a:t>Эксплуатация перегрузочного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  <a:cs typeface="+mn-cs"/>
              </a:rPr>
              <a:t>    </a:t>
            </a:r>
            <a:r>
              <a:rPr lang="ru-RU" sz="2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  <a:cs typeface="+mn-cs"/>
              </a:rPr>
              <a:t>оборудования портов и транспортных терминалов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541" y="2156370"/>
            <a:ext cx="486003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cs typeface="+mn-cs"/>
              </a:rPr>
              <a:t>Сервис транспортных и транспортно-технологических машин и оборудования </a:t>
            </a:r>
            <a:r>
              <a:rPr lang="en-US" sz="2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cs typeface="+mn-cs"/>
              </a:rPr>
              <a:t>(</a:t>
            </a:r>
            <a:r>
              <a:rPr lang="ru-RU" sz="2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cs typeface="+mn-cs"/>
              </a:rPr>
              <a:t>пищевая и перерабатывающая промышленность)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ocuments\Симон\Презентации  специальности\Собсно материалы\7f3e5ccb20cf85573209ae030df95ed9.jpe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572000" y="3835908"/>
            <a:ext cx="4572000" cy="3022092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4099" name="Picture 3" descr="C:\Users\123\Documents\Симон\Презентации  специальности\Собсно материалы\614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34510" y="188641"/>
            <a:ext cx="4609490" cy="3744416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5" name="Picture 2" descr="C:\Users\123\Documents\Симон\Презентации  специальности\Собсно материалы\Владивостокский морской порт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840" y="-28082"/>
            <a:ext cx="4573752" cy="3081508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2340" y="194426"/>
            <a:ext cx="4693675" cy="655272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Выпускники востребованы в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самых разнообразных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отраслях: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склады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транспортные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терминалы (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краны-штабелеры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, козловые краны,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авто- электро-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погрузчики); 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- строительные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и монтажные организации (башенные и автомобильные краны); 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- в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курортной сфере (канатные дороги и фуникулеры) и в других отраслях, связанных с подъемно-транспортным оборудованием и перемещением грузов.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123\Documents\Симон\Презентации  специальности\Собсно материалы\sollers_big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459" y="2895823"/>
            <a:ext cx="5057597" cy="3946919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pic>
        <p:nvPicPr>
          <p:cNvPr id="5125" name="Picture 5" descr="C:\Users\123\Documents\Симон\Презентации  специальности\Собсно материалы\Завод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4032448" cy="2419469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8" name="Picture 3" descr="C:\Users\123\Documents\Симон\Презентации  специальности\Собсно материалы\d3d3LnNkZWxhbm91bmFzLnJ1L3VwbG9hZHMvMi80LzI0ODEzNDY5MjUwNzAuanBlZz9fX2lkPTIxNTM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763688" y="877597"/>
            <a:ext cx="3528392" cy="3083743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788024" y="908720"/>
            <a:ext cx="436849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Выпускники могут работать в отраслях, связанных с подъемно-транспортной техникой, в таких, как автосервисы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 авторемонтные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организации (подъемные механизмы и мостовые краны), 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морские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 речные порты (портальные и контейнерные краны);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металлургия 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литейные краны); 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машиностроение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(мостовые краны и конвейерные линии).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6" descr="110529142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247808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Электроэнергетика и электротехника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Область профессиональной деятельности бакалавров включает в себя совокупность технических средств, способов и методов человеческой деятельности для производства, передачи, распределения, преобразования, применения электрической энергии, управления потоками энергии, разработки и изготовления элементов, устройств и систем, реализующих эти процессы.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371600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Область </a:t>
            </a:r>
            <a:r>
              <a:rPr lang="ru-RU" sz="3200" dirty="0" smtClean="0"/>
              <a:t>профессиональной деятельности </a:t>
            </a:r>
            <a:r>
              <a:rPr lang="ru-RU" sz="3200" dirty="0" smtClean="0"/>
              <a:t>выпускников нового направления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565400"/>
            <a:ext cx="3600450" cy="115252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indent="-2571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Электроэнергетика</a:t>
            </a:r>
          </a:p>
          <a:p>
            <a:pPr indent="-2571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и электротехника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24413" y="1773238"/>
            <a:ext cx="43195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dirty="0"/>
              <a:t>Органы </a:t>
            </a:r>
            <a:r>
              <a:rPr lang="ru-RU" sz="2400" dirty="0" err="1"/>
              <a:t>энергонадзора</a:t>
            </a:r>
            <a:endParaRPr lang="ru-RU" sz="2400" dirty="0"/>
          </a:p>
          <a:p>
            <a:pPr marL="857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400" dirty="0"/>
          </a:p>
          <a:p>
            <a:pPr marL="857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dirty="0"/>
              <a:t>Проектные организации</a:t>
            </a:r>
          </a:p>
          <a:p>
            <a:pPr marL="857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400" dirty="0"/>
          </a:p>
          <a:p>
            <a:pPr marL="857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dirty="0"/>
              <a:t>Центры энергоснабжения</a:t>
            </a:r>
          </a:p>
          <a:p>
            <a:pPr marL="857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400" dirty="0"/>
          </a:p>
          <a:p>
            <a:pPr marL="857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dirty="0"/>
              <a:t>Промышленные </a:t>
            </a:r>
          </a:p>
          <a:p>
            <a:pPr marL="857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dirty="0"/>
              <a:t>предприятия и организации</a:t>
            </a:r>
          </a:p>
          <a:p>
            <a:pPr marL="857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400" dirty="0"/>
          </a:p>
          <a:p>
            <a:pPr marL="857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dirty="0"/>
              <a:t>Электромонтажные и </a:t>
            </a:r>
            <a:r>
              <a:rPr lang="ru-RU" sz="2400" dirty="0" err="1"/>
              <a:t>электроналадочные</a:t>
            </a:r>
            <a:r>
              <a:rPr lang="ru-RU" sz="2400" dirty="0"/>
              <a:t> предприятия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-1484947">
            <a:off x="3779838" y="2205038"/>
            <a:ext cx="1079500" cy="144462"/>
          </a:xfrm>
          <a:prstGeom prst="rightArrow">
            <a:avLst>
              <a:gd name="adj1" fmla="val 50000"/>
              <a:gd name="adj2" fmla="val 186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851275" y="2781300"/>
            <a:ext cx="1009650" cy="144463"/>
          </a:xfrm>
          <a:prstGeom prst="rightArrow">
            <a:avLst>
              <a:gd name="adj1" fmla="val 50000"/>
              <a:gd name="adj2" fmla="val 17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1648008">
            <a:off x="3751339" y="3329889"/>
            <a:ext cx="1096345" cy="144041"/>
          </a:xfrm>
          <a:prstGeom prst="rightArrow">
            <a:avLst>
              <a:gd name="adj1" fmla="val 50000"/>
              <a:gd name="adj2" fmla="val 1868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2520747">
            <a:off x="3708400" y="3933825"/>
            <a:ext cx="1122363" cy="133350"/>
          </a:xfrm>
          <a:prstGeom prst="rightArrow">
            <a:avLst>
              <a:gd name="adj1" fmla="val 50000"/>
              <a:gd name="adj2" fmla="val 21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3717604">
            <a:off x="3356769" y="4731544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2" name="Picture 10" descr="энергети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292600"/>
            <a:ext cx="36004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812899"/>
            <a:ext cx="9144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58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5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электрические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станции и подстанции;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электроэнергетические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системы и сети;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электроснабжения объектов техники и отраслей хозяйства;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электроэнергетические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электротехнические, электрофизические и технологические установки высокого напряжения;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автоматического управления и релейной защиты в электроэнергетике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энергетические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установки, электростанции и комплексы на базе нетрадиционных и возобновляемых источников энергии;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812899"/>
            <a:ext cx="9144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электрические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трансформаторы, электромеханические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комплексы и системы, включая их управление и регулирование;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электрические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электронные аппараты, комплексы и системы электромеханических и электронных аппаратов, автоматические устройства и системы управления потоками энергии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электрическая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изоляция электроэнергетических и электротехнических устройств, кабельные изделия и провода, электрические конденсаторы, материалы и системы электрической изоляции кабелей, электрических конденсаторов;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8234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Согласно Федеральному закону N 16-ФЗ от </a:t>
            </a:r>
            <a:r>
              <a:rPr lang="ru-RU" sz="2800" u="sng" dirty="0" smtClean="0"/>
              <a:t>9 февраля</a:t>
            </a:r>
            <a:r>
              <a:rPr lang="ru-RU" sz="2800" dirty="0" smtClean="0"/>
              <a:t> </a:t>
            </a:r>
            <a:r>
              <a:rPr lang="ru-RU" sz="2800" u="sng" dirty="0" smtClean="0"/>
              <a:t>2007 года</a:t>
            </a:r>
            <a:r>
              <a:rPr lang="ru-RU" sz="2800" dirty="0" smtClean="0"/>
              <a:t> «О транспортной безопасности» инфраструктура включает используемые транспортные сети или пути сообщения (</a:t>
            </a:r>
            <a:r>
              <a:rPr lang="ru-RU" sz="2800" u="sng" dirty="0" smtClean="0">
                <a:hlinkClick r:id="rId2" tooltip="Дорога"/>
              </a:rPr>
              <a:t>дороги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3" tooltip="Железнодорожный транспорт"/>
              </a:rPr>
              <a:t>железнодорожные пути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4" tooltip="Воздушный коридор"/>
              </a:rPr>
              <a:t>воздушные коридоры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5" tooltip="Канал (гидрография)"/>
              </a:rPr>
              <a:t>каналы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6" tooltip="Трубопровод"/>
              </a:rPr>
              <a:t>трубопроводы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7" tooltip="Мост"/>
              </a:rPr>
              <a:t>мосты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8" tooltip="Тоннель"/>
              </a:rPr>
              <a:t>тоннели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9" tooltip="Водный путь"/>
              </a:rPr>
              <a:t>водные пути</a:t>
            </a:r>
            <a:r>
              <a:rPr lang="ru-RU" sz="2800" dirty="0" smtClean="0"/>
              <a:t> и т. д.), а также </a:t>
            </a:r>
            <a:r>
              <a:rPr lang="ru-RU" sz="2800" u="sng" dirty="0" smtClean="0">
                <a:hlinkClick r:id="rId10" tooltip="Транспортный узел"/>
              </a:rPr>
              <a:t>транспортные узлы</a:t>
            </a:r>
            <a:r>
              <a:rPr lang="ru-RU" sz="2800" dirty="0" smtClean="0"/>
              <a:t> или </a:t>
            </a:r>
            <a:r>
              <a:rPr lang="ru-RU" sz="2800" u="sng" dirty="0" smtClean="0">
                <a:hlinkClick r:id="rId11" tooltip="Терминал (транспорт) (страница отсутствует)"/>
              </a:rPr>
              <a:t>терминалы</a:t>
            </a:r>
            <a:r>
              <a:rPr lang="ru-RU" sz="2800" dirty="0" smtClean="0"/>
              <a:t>, где производится перегрузка груза или пересадка пассажиров с одного вида транспорта на другой (например, </a:t>
            </a:r>
            <a:r>
              <a:rPr lang="ru-RU" sz="2800" u="sng" dirty="0" smtClean="0">
                <a:hlinkClick r:id="rId12" tooltip="Аэропорт"/>
              </a:rPr>
              <a:t>аэропорты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13" tooltip="Железнодорожная станция"/>
              </a:rPr>
              <a:t>железнодорожные станции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14" tooltip="Автобусная остановка"/>
              </a:rPr>
              <a:t>автобусные остановки</a:t>
            </a:r>
            <a:r>
              <a:rPr lang="ru-RU" sz="2800" dirty="0" smtClean="0"/>
              <a:t> и </a:t>
            </a:r>
            <a:r>
              <a:rPr lang="ru-RU" sz="2800" u="sng" dirty="0" smtClean="0">
                <a:hlinkClick r:id="rId15" tooltip="Порт"/>
              </a:rPr>
              <a:t>порты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Информационная безопасность единой транспортной системы</a:t>
            </a:r>
            <a:endParaRPr lang="en-US" b="1" dirty="0" smtClean="0"/>
          </a:p>
          <a:p>
            <a:pPr algn="ctr"/>
            <a:r>
              <a:rPr lang="ru-RU" b="1" i="1" u="sng" dirty="0" smtClean="0"/>
              <a:t> ЕГЭ: Русский язык, математика, информатика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20402"/>
            <a:ext cx="903649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58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электрический привод и автоматика механизмов и технологических комплексов в различных отраслях хозяйства;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электротехнологические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установки и процессы, установки и приборы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электронагрева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различные виды электрического транспорта и средства обеспечения эффективного функционирования транспортных систем;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элементы и системы электрического оборудования автомобилей и тракторов;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судовые автоматизированные электроэнергетические системы, преобразовательные устройства, электроприводы энергетических, технологических и вспомогательных установок, их систем автоматики, контроля и диагностики; </a:t>
            </a:r>
          </a:p>
        </p:txBody>
      </p:sp>
    </p:spTree>
    <p:extLst>
      <p:ext uri="{BB962C8B-B14F-4D97-AF65-F5344CB8AC3E}">
        <p14:creationId xmlns:p14="http://schemas.microsoft.com/office/powerpoint/2010/main" val="31103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20402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58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Объекты профессиональной деятельности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электроэнергетические системы, преобразовательные устройства и электроприводы энергетических, технологических и вспомогательных установок, их системы автоматики, контроля и диагностики на летательных аппаратах;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электрическое хозяйство промышленных предприятий, заводское электрооборудование низкого и высокого напряжения, электротехнические установки, сети предприятий, организаций и учреждений;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нормативно-техническая документация и системы стандартизации;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методы и средства контроля качества электроэнергии, изделий электротехнической промышленности, систем электрооборудования и электроснабжения,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электротехнологических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установок и систем.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\Documents\Симон\Презентации  специальности\zwwLR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8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anose="02040502050505030304" pitchFamily="18" charset="0"/>
              </a:rPr>
              <a:t>Поступайте в</a:t>
            </a:r>
            <a:endParaRPr lang="ru-RU" sz="8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078" y="4800778"/>
            <a:ext cx="78598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anose="02040502050505030304" pitchFamily="18" charset="0"/>
                <a:cs typeface="+mn-cs"/>
              </a:rPr>
              <a:t>ДальРыбВтуз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97839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Политика обеспечения транспортной безопасности </a:t>
            </a:r>
            <a:r>
              <a:rPr lang="ru-RU" sz="2800" dirty="0" smtClean="0"/>
              <a:t>базируется </a:t>
            </a:r>
            <a:r>
              <a:rPr lang="ru-RU" sz="2800" dirty="0"/>
              <a:t>на соответствующей информации. </a:t>
            </a:r>
            <a:endParaRPr lang="ru-RU" sz="2800" dirty="0" smtClean="0"/>
          </a:p>
          <a:p>
            <a:pPr algn="ctr"/>
            <a:r>
              <a:rPr lang="ru-RU" sz="2800" dirty="0" smtClean="0"/>
              <a:t>Основой </a:t>
            </a:r>
            <a:r>
              <a:rPr lang="ru-RU" sz="2800" dirty="0"/>
              <a:t>эффективности обеспечения транспортной безопасности </a:t>
            </a:r>
            <a:r>
              <a:rPr lang="ru-RU" sz="2800" dirty="0" smtClean="0"/>
              <a:t>является </a:t>
            </a:r>
            <a:r>
              <a:rPr lang="ru-RU" sz="2800" dirty="0"/>
              <a:t>надежная и достоверная информация, а также осознание реального положения дел в области международной преступности и терроризма, учет рисков, связанных с безопасностью транспортного комплекса.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Информационная безопасность единой транспортной системы</a:t>
            </a:r>
            <a:endParaRPr lang="en-US" b="1" dirty="0" smtClean="0"/>
          </a:p>
          <a:p>
            <a:pPr algn="ctr"/>
            <a:r>
              <a:rPr lang="ru-RU" b="1" i="1" u="sng" dirty="0" smtClean="0"/>
              <a:t> ЕГЭ: Русский язык, математика, информатика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97839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Для осуществления совместных с правоохранительными органами мер по предотвращению актов незаконного вмешательства в деятельность транспортных систем в рамках Федеральной целевой программы "Электронная Россия" планируется создать единую государственную информационную систему обеспечения транспортной безопасности.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Информационная безопасность единой транспортной системы</a:t>
            </a:r>
            <a:endParaRPr lang="en-US" b="1" dirty="0" smtClean="0"/>
          </a:p>
          <a:p>
            <a:pPr algn="ctr"/>
            <a:r>
              <a:rPr lang="ru-RU" b="1" i="1" u="sng" dirty="0" smtClean="0"/>
              <a:t> ЕГЭ: Русский язык, математика, информатика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1628800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Целью введения ЕГИС</a:t>
            </a:r>
            <a:r>
              <a:rPr lang="ru-RU" sz="2400" dirty="0"/>
              <a:t> выступает формирование и контроль за соблюдением требований по обеспечению транспортной безопасности для объектов инфраструктуры всех видов транспорта, выполнение которых позволило бы свести риски нарушения транспортной безопасности к минимуму.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2" descr="C:\Users\Администратор\Pictures\237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148064" cy="482453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Информационная безопасность единой транспортной системы</a:t>
            </a:r>
            <a:endParaRPr lang="en-US" b="1" dirty="0" smtClean="0"/>
          </a:p>
          <a:p>
            <a:pPr algn="ctr"/>
            <a:r>
              <a:rPr lang="ru-RU" b="1" i="1" u="sng" dirty="0" smtClean="0"/>
              <a:t> ЕГЭ: Русский язык, математика, информатика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Evgeniy\Desktop\Фото для МКП\MSC_Kal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840760" cy="42484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 </a:t>
            </a:r>
            <a:endParaRPr lang="en-US" b="1" dirty="0" smtClean="0"/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Организация </a:t>
            </a: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перевозок и управление на водном </a:t>
            </a:r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транспорте</a:t>
            </a:r>
            <a:endParaRPr lang="en-US" sz="2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000" b="1" i="1" u="sng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ea typeface="+mj-ea"/>
                <a:cs typeface="+mj-cs"/>
              </a:rPr>
              <a:t>ЕГЭ: Русский язык, математика, физика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51920" y="4005064"/>
            <a:ext cx="5184576" cy="2592288"/>
          </a:xfrm>
        </p:spPr>
        <p:txBody>
          <a:bodyPr>
            <a:noAutofit/>
          </a:bodyPr>
          <a:lstStyle/>
          <a:p>
            <a:pPr lvl="0" algn="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Наши </a:t>
            </a:r>
            <a:r>
              <a:rPr lang="ru-RU" sz="2000" dirty="0"/>
              <a:t>выпускники традиционно занимают руководящие должности в проектных институтах, судоходных компаниях, портах, стивидорных компаниях, брокерских, транспортно-экспедиторских, сюрвейерских, </a:t>
            </a:r>
            <a:r>
              <a:rPr lang="ru-RU" sz="2000" dirty="0" err="1"/>
              <a:t>супервайзерских</a:t>
            </a:r>
            <a:r>
              <a:rPr lang="ru-RU" sz="2000" dirty="0"/>
              <a:t>, снабженческих и других компаниях транспортной инфраструктуры.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Picture 2" descr="D:\Users\Evgeniy\Desktop\Фото для МКП\48712686_498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1498"/>
            <a:ext cx="3491880" cy="25265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 </a:t>
            </a:r>
            <a:endParaRPr lang="en-US" b="1" dirty="0" smtClean="0"/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Организация </a:t>
            </a: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перевозок и управление на водном </a:t>
            </a:r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транспорте</a:t>
            </a:r>
            <a:endParaRPr lang="en-US" sz="2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000" b="1" i="1" u="sng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ea typeface="+mj-ea"/>
                <a:cs typeface="+mj-cs"/>
              </a:rPr>
              <a:t>ЕГЭ: Русский язык, математика, физика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008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Выпускники данного направления специализируются в управлении процессами перемещения и хранения материально-вещественными потоками. Профессионалы проходят путь от стивидоров и инженеров по коммерческой работе до ведущих специалистов предприятий. </a:t>
            </a:r>
            <a:endParaRPr lang="ru-RU" dirty="0"/>
          </a:p>
        </p:txBody>
      </p:sp>
      <p:pic>
        <p:nvPicPr>
          <p:cNvPr id="8" name="Picture 2" descr="D:\Users\Evgeniy\Desktop\Фото для МКП\eksport-export-import-impo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816424" cy="244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pelsin\Рабочий стол\0081_1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73016"/>
            <a:ext cx="4357687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Apelsin\Рабочий стол\20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2"/>
            <a:ext cx="356388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Профиль подготовки: </a:t>
            </a:r>
            <a:endParaRPr lang="en-US" b="1" dirty="0" smtClean="0"/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Организация </a:t>
            </a: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перевозок и управление на водном </a:t>
            </a:r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транспорте</a:t>
            </a:r>
            <a:endParaRPr lang="en-US" sz="2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000" b="1" i="1" u="sng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ea typeface="+mj-ea"/>
                <a:cs typeface="+mj-cs"/>
              </a:rPr>
              <a:t>ЕГЭ: Русский язык, математика, физика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772816"/>
            <a:ext cx="9144000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коммерческие условия перевозки грузов, пассажиров и багажа;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производство перегрузочных и других работ;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обеспечение своевременной и сохранной доставки грузов потребителям;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ответственность за невыполнение взаимных обязательств участников перевозки;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условие страхования ответственности.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1504</Words>
  <Application>Microsoft Office PowerPoint</Application>
  <PresentationFormat>Экран (4:3)</PresentationFormat>
  <Paragraphs>125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Наши выпускники традиционно занимают руководящие должности в проектных институтах, судоходных компаниях, портах, стивидорных компаниях, брокерских, транспортно-экспедиторских, сюрвейерских, супервайзерских, снабженческих и других компаниях транспортной инфраструктуры.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Область профессиональной деятельности выпускников нового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Поступайте 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транспортных процессов», бакалавр   Выпускники данного направления специализируются в управлении процессами перемещения и хранения материально-вещественными потоками. Профессионалы проходят путь от стивидоров и инженеров по коммерческой работе до ведущих специалистов предприятий. Наши выпускники традиционно занимают руководящие должности в проектных институтах, судоходных компаниях, портах, стивидорных компаниях, брокерских, транспортно-экспедиторских, сюрвейерских, супервайзерских, снабженческих и других компаниях транспортной инфраструктуры.  Профиль подготовки: Информационная безопасность единой транспортной системы. ЕГЭ: Русский язык, математика, информатика Организация перевозок и управление на водном транспорте. ЕГЭ: Русский язык, математика, физика </dc:title>
  <dc:creator>burkhanovsb</dc:creator>
  <cp:lastModifiedBy>a11</cp:lastModifiedBy>
  <cp:revision>23</cp:revision>
  <dcterms:created xsi:type="dcterms:W3CDTF">2014-02-24T23:42:28Z</dcterms:created>
  <dcterms:modified xsi:type="dcterms:W3CDTF">2014-07-15T01:36:37Z</dcterms:modified>
</cp:coreProperties>
</file>